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76" r:id="rId2"/>
    <p:sldId id="275" r:id="rId3"/>
    <p:sldId id="270" r:id="rId4"/>
    <p:sldId id="272" r:id="rId5"/>
    <p:sldId id="269" r:id="rId6"/>
    <p:sldId id="261" r:id="rId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5EC871-E94A-489A-8C63-4E36FDDE99BD}" type="datetimeFigureOut">
              <a:rPr lang="fa-IR" smtClean="0"/>
              <a:pPr/>
              <a:t>03/05/1441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FBA0F3-FEE8-4339-B3C0-03601814433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0681399260\Desktop\32471_4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5320" y="-227018"/>
            <a:ext cx="9523666" cy="7085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02433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000" dirty="0" smtClean="0">
                <a:cs typeface="B Titr" pitchFamily="2" charset="-78"/>
              </a:rPr>
              <a:t>گزارش عملکرد </a:t>
            </a:r>
            <a:r>
              <a:rPr lang="fa-IR" sz="3000" dirty="0">
                <a:cs typeface="B Titr" pitchFamily="2" charset="-78"/>
              </a:rPr>
              <a:t> </a:t>
            </a:r>
            <a:r>
              <a:rPr lang="fa-IR" sz="3000" dirty="0" smtClean="0">
                <a:cs typeface="B Titr" pitchFamily="2" charset="-78"/>
              </a:rPr>
              <a:t>: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امور </a:t>
            </a: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مالی</a:t>
            </a:r>
            <a:b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000" dirty="0">
                <a:cs typeface="B Titr" pitchFamily="2" charset="-78"/>
              </a:rPr>
              <a:t>گزارش دهنده:</a:t>
            </a: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000" dirty="0" smtClean="0">
                <a:solidFill>
                  <a:srgbClr val="FF0000"/>
                </a:solidFill>
                <a:cs typeface="B Titr" pitchFamily="2" charset="-78"/>
              </a:rPr>
              <a:t>وهب براتی </a:t>
            </a:r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endParaRPr lang="fa-IR" sz="3000" dirty="0">
              <a:solidFill>
                <a:srgbClr val="92D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66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170000"/>
              </a:lnSpc>
              <a:buNone/>
            </a:pPr>
            <a:r>
              <a:rPr lang="fa-IR" dirty="0"/>
              <a:t>1</a:t>
            </a:r>
            <a:r>
              <a:rPr lang="fa-IR" sz="2600" b="1" dirty="0" smtClean="0">
                <a:cs typeface="B Nazanin" pitchFamily="2" charset="-78"/>
              </a:rPr>
              <a:t>-ثبت </a:t>
            </a:r>
            <a:r>
              <a:rPr lang="fa-IR" sz="2600" b="1" dirty="0" smtClean="0">
                <a:cs typeface="B Nazanin" pitchFamily="2" charset="-78"/>
              </a:rPr>
              <a:t>حقوق پرسنل دانشکده در نرم افزار تعهدی (مرداد لغایت مهر)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fa-IR" sz="2600" b="1" dirty="0">
                <a:cs typeface="B Nazanin" pitchFamily="2" charset="-78"/>
              </a:rPr>
              <a:t>2</a:t>
            </a:r>
            <a:r>
              <a:rPr lang="fa-IR" sz="2600" b="1" dirty="0" smtClean="0">
                <a:cs typeface="B Nazanin" pitchFamily="2" charset="-78"/>
              </a:rPr>
              <a:t>-ثبت اضافه کار پرسنل دانشکده  در نرم افزار تعهدی (خرداد لغایت مرداد)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fa-IR" sz="2600" b="1" dirty="0">
                <a:cs typeface="B Nazanin" pitchFamily="2" charset="-78"/>
              </a:rPr>
              <a:t>3</a:t>
            </a:r>
            <a:r>
              <a:rPr lang="fa-IR" sz="2600" b="1" dirty="0" smtClean="0">
                <a:cs typeface="B Nazanin" pitchFamily="2" charset="-78"/>
              </a:rPr>
              <a:t>-تهیه </a:t>
            </a:r>
            <a:r>
              <a:rPr lang="fa-IR" sz="2600" b="1" dirty="0" smtClean="0">
                <a:cs typeface="B Nazanin" pitchFamily="2" charset="-78"/>
              </a:rPr>
              <a:t>وتنظیم وپرداخت اسناد کارپردازی سال 97و 98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4-تهیه وتنظیم صورت مغایرت بانکی ماهانه حسابهای جاری ودرآمدی دانشکده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fa-IR" sz="2600" b="1" dirty="0">
                <a:cs typeface="B Nazanin" pitchFamily="2" charset="-78"/>
              </a:rPr>
              <a:t>5</a:t>
            </a:r>
            <a:r>
              <a:rPr lang="fa-IR" sz="2600" b="1" dirty="0" smtClean="0">
                <a:cs typeface="B Nazanin" pitchFamily="2" charset="-78"/>
              </a:rPr>
              <a:t>-نوشتن </a:t>
            </a:r>
            <a:r>
              <a:rPr lang="fa-IR" sz="2600" b="1" dirty="0" smtClean="0">
                <a:cs typeface="B Nazanin" pitchFamily="2" charset="-78"/>
              </a:rPr>
              <a:t>دفاتر روزنامه وکل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fa-IR" sz="2600" b="1" dirty="0">
                <a:cs typeface="B Nazanin" pitchFamily="2" charset="-78"/>
              </a:rPr>
              <a:t>6</a:t>
            </a:r>
            <a:r>
              <a:rPr lang="fa-IR" sz="2600" b="1" dirty="0" smtClean="0">
                <a:cs typeface="B Nazanin" pitchFamily="2" charset="-78"/>
              </a:rPr>
              <a:t>-تهیه </a:t>
            </a:r>
            <a:r>
              <a:rPr lang="fa-IR" sz="2600" b="1" dirty="0" smtClean="0">
                <a:cs typeface="B Nazanin" pitchFamily="2" charset="-78"/>
              </a:rPr>
              <a:t>وتنظیم اسناد مربوط به کار دانشجویی وپرداخت اسناد آن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fa-IR" sz="2600" b="1" dirty="0">
                <a:cs typeface="B Nazanin" pitchFamily="2" charset="-78"/>
              </a:rPr>
              <a:t>7</a:t>
            </a:r>
            <a:r>
              <a:rPr lang="fa-IR" sz="2600" b="1" dirty="0" smtClean="0">
                <a:cs typeface="B Nazanin" pitchFamily="2" charset="-78"/>
              </a:rPr>
              <a:t>-تهیه </a:t>
            </a:r>
            <a:r>
              <a:rPr lang="fa-IR" sz="2600" b="1" dirty="0" smtClean="0">
                <a:cs typeface="B Nazanin" pitchFamily="2" charset="-78"/>
              </a:rPr>
              <a:t>وتنظیم وپرداخت حقوق رانندهای دانشکده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fa-IR" sz="2600" b="1" dirty="0">
                <a:cs typeface="B Nazanin" pitchFamily="2" charset="-78"/>
              </a:rPr>
              <a:t>8</a:t>
            </a:r>
            <a:r>
              <a:rPr lang="fa-IR" sz="2600" b="1" dirty="0" smtClean="0">
                <a:cs typeface="B Nazanin" pitchFamily="2" charset="-78"/>
              </a:rPr>
              <a:t>-تهیه </a:t>
            </a:r>
            <a:r>
              <a:rPr lang="fa-IR" sz="2600" b="1" dirty="0" smtClean="0">
                <a:cs typeface="B Nazanin" pitchFamily="2" charset="-78"/>
              </a:rPr>
              <a:t>وتنظیم اسناد مربوط به کارکرد شرکت بنیان گستر پایدار</a:t>
            </a:r>
          </a:p>
          <a:p>
            <a:pPr>
              <a:lnSpc>
                <a:spcPct val="170000"/>
              </a:lnSpc>
              <a:buNone/>
            </a:pPr>
            <a:endParaRPr lang="fa-IR" sz="2600" b="1" dirty="0" smtClean="0">
              <a:cs typeface="B Nazanin" pitchFamily="2" charset="-78"/>
            </a:endParaRP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2"/>
                </a:solidFill>
                <a:cs typeface="B Titr" pitchFamily="2" charset="-78"/>
              </a:rPr>
              <a:t>کارشناس تعهدی و کارشناس حقوق و دستمزد</a:t>
            </a:r>
            <a:endParaRPr lang="fa-IR" sz="3000" dirty="0">
              <a:solidFill>
                <a:schemeClr val="accent2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832648"/>
          </a:xfrm>
        </p:spPr>
        <p:txBody>
          <a:bodyPr>
            <a:normAutofit fontScale="32500" lnSpcReduction="20000"/>
          </a:bodyPr>
          <a:lstStyle/>
          <a:p>
            <a:pPr marL="109728" lvl="0" indent="0">
              <a:lnSpc>
                <a:spcPct val="150000"/>
              </a:lnSpc>
              <a:buNone/>
            </a:pPr>
            <a:r>
              <a:rPr lang="fa-IR" sz="8000" b="1" dirty="0" smtClean="0">
                <a:cs typeface="B Nazanin" pitchFamily="2" charset="-78"/>
              </a:rPr>
              <a:t>9-</a:t>
            </a:r>
            <a:r>
              <a:rPr lang="fa-IR" sz="2600" b="1" dirty="0" smtClean="0">
                <a:cs typeface="B Nazanin" pitchFamily="2" charset="-78"/>
              </a:rPr>
              <a:t> </a:t>
            </a:r>
            <a:r>
              <a:rPr lang="fa-IR" sz="8000" b="1" dirty="0" smtClean="0">
                <a:cs typeface="B Nazanin" pitchFamily="2" charset="-78"/>
              </a:rPr>
              <a:t>تهیه و تنظیم لیست حقوق ماهیانه پرسنل(مرداد لغایت مهرماه)</a:t>
            </a:r>
            <a:endParaRPr lang="en-US" sz="8000" b="1" dirty="0" smtClean="0">
              <a:cs typeface="B Nazanin" pitchFamily="2" charset="-78"/>
            </a:endParaRPr>
          </a:p>
          <a:p>
            <a:pPr marL="109728" lvl="0" indent="0">
              <a:lnSpc>
                <a:spcPct val="150000"/>
              </a:lnSpc>
              <a:buNone/>
            </a:pPr>
            <a:r>
              <a:rPr lang="fa-IR" sz="8000" b="1" dirty="0" smtClean="0">
                <a:cs typeface="B Nazanin" pitchFamily="2" charset="-78"/>
              </a:rPr>
              <a:t>10- تهیه و تنظیم لیست بیمه تامین اجتماعی و مالیات اسناد حقوق و اضافه کار و ارسال آن به سازمانهای مربوطه</a:t>
            </a:r>
            <a:endParaRPr lang="en-US" sz="8000" b="1" dirty="0" smtClean="0">
              <a:cs typeface="B Nazanin" pitchFamily="2" charset="-78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fa-IR" sz="8000" b="1" dirty="0" smtClean="0">
                <a:cs typeface="B Nazanin" pitchFamily="2" charset="-78"/>
              </a:rPr>
              <a:t>11- انجام </a:t>
            </a:r>
            <a:r>
              <a:rPr lang="fa-IR" sz="8000" b="1" dirty="0">
                <a:cs typeface="B Nazanin" pitchFamily="2" charset="-78"/>
              </a:rPr>
              <a:t>کلیه ی کارهای مربوط به حسابداری اعم از واریز چک های اضافه کار، حقوق و بخش خصوصی </a:t>
            </a:r>
          </a:p>
          <a:p>
            <a:pPr marL="109728" lvl="0" indent="0">
              <a:lnSpc>
                <a:spcPct val="150000"/>
              </a:lnSpc>
              <a:buNone/>
            </a:pPr>
            <a:r>
              <a:rPr lang="fa-IR" sz="8000" b="1" dirty="0" smtClean="0">
                <a:cs typeface="B Nazanin" pitchFamily="2" charset="-78"/>
              </a:rPr>
              <a:t>12- جمع آوری وتنظیم اسناد دیون پرسنل</a:t>
            </a:r>
            <a:endParaRPr lang="en-US" sz="8000" b="1" dirty="0" smtClean="0">
              <a:cs typeface="B Nazanin" pitchFamily="2" charset="-78"/>
            </a:endParaRPr>
          </a:p>
          <a:p>
            <a:pPr marL="109728" lvl="0" indent="0">
              <a:lnSpc>
                <a:spcPct val="150000"/>
              </a:lnSpc>
              <a:buNone/>
            </a:pPr>
            <a:r>
              <a:rPr lang="fa-IR" sz="8000" b="1" dirty="0" smtClean="0">
                <a:cs typeface="B Nazanin" pitchFamily="2" charset="-78"/>
              </a:rPr>
              <a:t>13- تفکیک و بایگانی اسناد</a:t>
            </a:r>
            <a:endParaRPr lang="en-US" sz="8000" b="1" dirty="0" smtClean="0">
              <a:cs typeface="B Nazanin" pitchFamily="2" charset="-78"/>
            </a:endParaRPr>
          </a:p>
          <a:p>
            <a:pPr marL="109728" lvl="0" indent="0">
              <a:lnSpc>
                <a:spcPct val="150000"/>
              </a:lnSpc>
              <a:buNone/>
            </a:pPr>
            <a:r>
              <a:rPr lang="fa-IR" sz="8000" b="1" dirty="0" smtClean="0">
                <a:cs typeface="B Nazanin" pitchFamily="2" charset="-78"/>
              </a:rPr>
              <a:t>14- تهیه و تنظیم اسناد جهت رسیدگی</a:t>
            </a:r>
          </a:p>
          <a:p>
            <a:pPr marL="109728" lvl="0" indent="0">
              <a:lnSpc>
                <a:spcPct val="150000"/>
              </a:lnSpc>
              <a:buNone/>
            </a:pPr>
            <a:r>
              <a:rPr lang="fa-IR" sz="8000" b="1" dirty="0" smtClean="0">
                <a:cs typeface="B Nazanin" pitchFamily="2" charset="-78"/>
              </a:rPr>
              <a:t>15-پرداخت کار دانشجویی از( بهمن 97 لغایت تیر98)</a:t>
            </a:r>
          </a:p>
          <a:p>
            <a:pPr marL="109728" lvl="0" indent="0">
              <a:buNone/>
            </a:pPr>
            <a:endParaRPr lang="fa-IR" dirty="0" smtClean="0">
              <a:cs typeface="B Nazanin" pitchFamily="2" charset="-78"/>
            </a:endParaRPr>
          </a:p>
          <a:p>
            <a:pPr lvl="0"/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 16-  تهیه وتنظیم موافقت نامه بوجه ای وارائه به واحد بودجه دانشگاه </a:t>
            </a:r>
          </a:p>
          <a:p>
            <a:pPr>
              <a:lnSpc>
                <a:spcPct val="15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 17- تهیه وتنظیم درخواست وجه بر اساس بودجه تخصیص یافته یا درآمدهای ارسالی ماهیانه</a:t>
            </a:r>
          </a:p>
          <a:p>
            <a:pPr>
              <a:lnSpc>
                <a:spcPct val="15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 18- دریافت وپرداخت براساس آئین نامه مالی ومعاملاتی دانشگاه</a:t>
            </a:r>
          </a:p>
          <a:p>
            <a:pPr>
              <a:lnSpc>
                <a:spcPct val="15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 19- بررسی ونظارت بر نحوه ثبت وشناسایی هزینه های انجام شده</a:t>
            </a:r>
          </a:p>
          <a:p>
            <a:pPr>
              <a:lnSpc>
                <a:spcPct val="15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 20- نظارت برقراردادها و استعلامات</a:t>
            </a:r>
          </a:p>
          <a:p>
            <a:pPr>
              <a:lnSpc>
                <a:spcPct val="15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 21- نظارت ونحوه استفاده از کلیه اموال منقول وغیر منقول </a:t>
            </a:r>
            <a:r>
              <a:rPr lang="fa-IR" sz="2600" b="1" dirty="0" smtClean="0">
                <a:cs typeface="B Nazanin" pitchFamily="2" charset="-78"/>
              </a:rPr>
              <a:t>دانشکده</a:t>
            </a:r>
          </a:p>
          <a:p>
            <a:pPr>
              <a:lnSpc>
                <a:spcPct val="150000"/>
              </a:lnSpc>
              <a:buNone/>
            </a:pPr>
            <a:r>
              <a:rPr lang="fa-IR" sz="2600" b="1" dirty="0" smtClean="0">
                <a:cs typeface="B Nazanin" pitchFamily="2" charset="-78"/>
              </a:rPr>
              <a:t>22- پیگیری اعتبارات ایزوگام و ساخت سازه جهت هواسازها</a:t>
            </a:r>
            <a:endParaRPr lang="fa-IR" sz="26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marL="109728" indent="0" algn="ctr">
              <a:buNone/>
            </a:pPr>
            <a:r>
              <a:rPr lang="fa-IR" sz="6000" dirty="0" smtClean="0">
                <a:cs typeface="B Titr" pitchFamily="2" charset="-78"/>
              </a:rPr>
              <a:t>با تشکر از توجه شما</a:t>
            </a:r>
            <a:endParaRPr lang="fa-IR" sz="6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3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395</TotalTime>
  <Words>249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PowerPoint Presentation</vt:lpstr>
      <vt:lpstr>گزارش عملکرد  : امور مالی گزارش دهنده: وهب براتی  </vt:lpstr>
      <vt:lpstr>کارشناس تعهدی و کارشناس حقوق و دستمزد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 گزارش عملکرد  واحدهای انبار  ، کارپردازی و امین اموال در ماههای اردیبهشت ، خرداد و تیر</dc:title>
  <dc:creator>0681167483</dc:creator>
  <cp:lastModifiedBy>Miracle</cp:lastModifiedBy>
  <cp:revision>42</cp:revision>
  <dcterms:created xsi:type="dcterms:W3CDTF">2017-07-15T07:38:54Z</dcterms:created>
  <dcterms:modified xsi:type="dcterms:W3CDTF">2019-11-02T10:03:34Z</dcterms:modified>
</cp:coreProperties>
</file>